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5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8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05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24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3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8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7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0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2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9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3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3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3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2DFD-D17B-45BA-BA0E-DE2AE55E8D3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A21425-E2BA-48E6-A7BA-1C7D9FDAE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68" y="1310243"/>
            <a:ext cx="8252909" cy="481742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smtClean="0">
                <a:solidFill>
                  <a:srgbClr val="FF0000"/>
                </a:solidFill>
              </a:rPr>
              <a:t>Логические блоки </a:t>
            </a:r>
            <a:r>
              <a:rPr lang="ru-RU" dirty="0" err="1" smtClean="0">
                <a:solidFill>
                  <a:srgbClr val="FF0000"/>
                </a:solidFill>
              </a:rPr>
              <a:t>Дьенеша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как средство инновационных игровых технологий для детей раннего возраста.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Воспитатель 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Косякова Лариса Борисовна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97339" y="2291937"/>
            <a:ext cx="8502922" cy="163400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/>
                </a:solidFill>
              </a:rPr>
              <a:t>Таким образом</a:t>
            </a:r>
            <a:r>
              <a:rPr lang="en-US" sz="2000" dirty="0" smtClean="0">
                <a:solidFill>
                  <a:schemeClr val="accent5"/>
                </a:solidFill>
              </a:rPr>
              <a:t>,</a:t>
            </a:r>
            <a:r>
              <a:rPr lang="ru-RU" sz="2000" dirty="0" smtClean="0">
                <a:solidFill>
                  <a:schemeClr val="accent5"/>
                </a:solidFill>
              </a:rPr>
              <a:t>используя Блоки </a:t>
            </a:r>
            <a:r>
              <a:rPr lang="ru-RU" sz="2000" dirty="0" err="1" smtClean="0">
                <a:solidFill>
                  <a:schemeClr val="accent5"/>
                </a:solidFill>
              </a:rPr>
              <a:t>Дьенеша</a:t>
            </a:r>
            <a:r>
              <a:rPr lang="ru-RU" sz="2000" dirty="0" smtClean="0">
                <a:solidFill>
                  <a:schemeClr val="accent5"/>
                </a:solidFill>
              </a:rPr>
              <a:t> в современной системе сенсорного развития детей 2-3 лет</a:t>
            </a:r>
            <a:r>
              <a:rPr lang="en-US" sz="2000" dirty="0" smtClean="0">
                <a:solidFill>
                  <a:schemeClr val="accent5"/>
                </a:solidFill>
              </a:rPr>
              <a:t>,</a:t>
            </a:r>
            <a:r>
              <a:rPr lang="ru-RU" sz="2000" dirty="0" smtClean="0">
                <a:solidFill>
                  <a:schemeClr val="accent5"/>
                </a:solidFill>
              </a:rPr>
              <a:t>не только закрепляются полученные знания</a:t>
            </a:r>
            <a:r>
              <a:rPr lang="en-US" sz="2000" dirty="0" smtClean="0">
                <a:solidFill>
                  <a:schemeClr val="accent5"/>
                </a:solidFill>
              </a:rPr>
              <a:t>,</a:t>
            </a:r>
            <a:r>
              <a:rPr lang="ru-RU" sz="2000" dirty="0" smtClean="0">
                <a:solidFill>
                  <a:schemeClr val="accent5"/>
                </a:solidFill>
              </a:rPr>
              <a:t>но и развиваются мыслительные умения малышей</a:t>
            </a:r>
            <a:r>
              <a:rPr lang="en-US" sz="2000" dirty="0" smtClean="0">
                <a:solidFill>
                  <a:schemeClr val="accent5"/>
                </a:solidFill>
              </a:rPr>
              <a:t>:</a:t>
            </a:r>
            <a:r>
              <a:rPr lang="ru-RU" sz="2000" dirty="0" smtClean="0">
                <a:solidFill>
                  <a:schemeClr val="accent5"/>
                </a:solidFill>
              </a:rPr>
              <a:t>сравнение</a:t>
            </a:r>
            <a:r>
              <a:rPr lang="en-US" sz="2000" dirty="0" smtClean="0">
                <a:solidFill>
                  <a:schemeClr val="accent5"/>
                </a:solidFill>
              </a:rPr>
              <a:t>,</a:t>
            </a:r>
            <a:r>
              <a:rPr lang="ru-RU" sz="2000" dirty="0" smtClean="0">
                <a:solidFill>
                  <a:schemeClr val="accent5"/>
                </a:solidFill>
              </a:rPr>
              <a:t>анализ</a:t>
            </a:r>
            <a:r>
              <a:rPr lang="en-US" sz="2000" dirty="0" smtClean="0">
                <a:solidFill>
                  <a:schemeClr val="accent5"/>
                </a:solidFill>
              </a:rPr>
              <a:t>,</a:t>
            </a:r>
            <a:r>
              <a:rPr lang="ru-RU" sz="2000" dirty="0" smtClean="0">
                <a:solidFill>
                  <a:schemeClr val="accent5"/>
                </a:solidFill>
              </a:rPr>
              <a:t>классификация</a:t>
            </a:r>
            <a:r>
              <a:rPr lang="en-US" sz="2000" dirty="0" smtClean="0">
                <a:solidFill>
                  <a:schemeClr val="accent5"/>
                </a:solidFill>
              </a:rPr>
              <a:t>,</a:t>
            </a:r>
            <a:r>
              <a:rPr lang="ru-RU" sz="2000" dirty="0" smtClean="0">
                <a:solidFill>
                  <a:schemeClr val="accent5"/>
                </a:solidFill>
              </a:rPr>
              <a:t>обобщение</a:t>
            </a:r>
            <a:r>
              <a:rPr lang="ru-RU" sz="1800" dirty="0" smtClean="0">
                <a:solidFill>
                  <a:schemeClr val="accent5"/>
                </a:solidFill>
              </a:rPr>
              <a:t>.</a:t>
            </a:r>
            <a:endParaRPr lang="ru-RU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15" y="985654"/>
            <a:ext cx="8407288" cy="399305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раннем возрасте закладывается фундамент умственного развития и начало сенсорной культуры. У детей начинают накапливаться представление о цвете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форме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величине и других свойствах предметов.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Основная задача-это накопление разнообразного сенсорного опыта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который на следующих этапах обучения позволит систематизировать накопленные знания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приобрести новые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rgbClr val="FF0000"/>
                </a:solidFill>
              </a:rPr>
              <a:t>а также использовать их в разнообразных ситуациях.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 этой целью использую универсальный дидактический материал </a:t>
            </a: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ru-RU" sz="2000" dirty="0" smtClean="0">
                <a:solidFill>
                  <a:srgbClr val="FF0000"/>
                </a:solidFill>
              </a:rPr>
              <a:t>Логические блоки </a:t>
            </a:r>
            <a:r>
              <a:rPr lang="ru-RU" sz="2000" dirty="0" err="1" smtClean="0">
                <a:solidFill>
                  <a:srgbClr val="FF0000"/>
                </a:solidFill>
              </a:rPr>
              <a:t>Дьенеша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6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07035" y="1191389"/>
            <a:ext cx="3610097" cy="3154980"/>
          </a:xfrm>
        </p:spPr>
        <p:txBody>
          <a:bodyPr>
            <a:normAutofit/>
          </a:bodyPr>
          <a:lstStyle/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accent5"/>
                </a:solidFill>
              </a:rPr>
              <a:t>Игра </a:t>
            </a:r>
            <a:r>
              <a:rPr lang="en-US" sz="2000" dirty="0" smtClean="0">
                <a:solidFill>
                  <a:schemeClr val="accent5"/>
                </a:solidFill>
              </a:rPr>
              <a:t>“</a:t>
            </a:r>
            <a:r>
              <a:rPr lang="ru-RU" sz="2000" dirty="0" smtClean="0">
                <a:solidFill>
                  <a:schemeClr val="accent5"/>
                </a:solidFill>
              </a:rPr>
              <a:t>Домик для матрешек</a:t>
            </a:r>
            <a:r>
              <a:rPr lang="en-US" sz="2000" dirty="0" smtClean="0">
                <a:solidFill>
                  <a:schemeClr val="accent5"/>
                </a:solidFill>
              </a:rPr>
              <a:t>”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-Развитие элементарных конструктивных навыков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-Развитие цветового восприятия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-Развитие умения работать по шаблону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70C0"/>
                </a:solidFill>
              </a:rPr>
              <a:t>-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accent5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" y="478868"/>
            <a:ext cx="4621878" cy="54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</a:rPr>
              <a:t>Игра </a:t>
            </a:r>
            <a:r>
              <a:rPr lang="en-US" sz="2000" dirty="0" smtClean="0">
                <a:solidFill>
                  <a:schemeClr val="accent5"/>
                </a:solidFill>
              </a:rPr>
              <a:t>“</a:t>
            </a:r>
            <a:r>
              <a:rPr lang="ru-RU" sz="2000" dirty="0" smtClean="0">
                <a:solidFill>
                  <a:schemeClr val="accent5"/>
                </a:solidFill>
              </a:rPr>
              <a:t>Найди меня</a:t>
            </a:r>
            <a:r>
              <a:rPr lang="en-US" sz="2000" dirty="0" smtClean="0">
                <a:solidFill>
                  <a:schemeClr val="accent5"/>
                </a:solidFill>
              </a:rPr>
              <a:t>”</a:t>
            </a:r>
            <a:br>
              <a:rPr lang="en-US" sz="2000" dirty="0" smtClean="0">
                <a:solidFill>
                  <a:schemeClr val="accent5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Классификация по одному или двум признакам предмета</a:t>
            </a:r>
            <a:r>
              <a:rPr lang="en-US" sz="1600" dirty="0" smtClean="0">
                <a:solidFill>
                  <a:srgbClr val="0070C0"/>
                </a:solidFill>
              </a:rPr>
              <a:t>: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-Найди фигуры </a:t>
            </a:r>
            <a:r>
              <a:rPr lang="en-US" sz="1600" dirty="0" smtClean="0">
                <a:solidFill>
                  <a:srgbClr val="0070C0"/>
                </a:solidFill>
              </a:rPr>
              <a:t>“</a:t>
            </a:r>
            <a:r>
              <a:rPr lang="ru-RU" sz="1600" dirty="0" smtClean="0">
                <a:solidFill>
                  <a:srgbClr val="0070C0"/>
                </a:solidFill>
              </a:rPr>
              <a:t>как эта</a:t>
            </a:r>
            <a:r>
              <a:rPr lang="en-US" sz="1600" dirty="0" smtClean="0">
                <a:solidFill>
                  <a:srgbClr val="0070C0"/>
                </a:solidFill>
              </a:rPr>
              <a:t>’ </a:t>
            </a:r>
            <a:r>
              <a:rPr lang="ru-RU" sz="1600" dirty="0" smtClean="0">
                <a:solidFill>
                  <a:srgbClr val="0070C0"/>
                </a:solidFill>
              </a:rPr>
              <a:t>по цвету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4" y="2160588"/>
            <a:ext cx="3222519" cy="35870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20" y="2160588"/>
            <a:ext cx="4388955" cy="3587069"/>
          </a:xfrm>
        </p:spPr>
      </p:pic>
    </p:spTree>
    <p:extLst>
      <p:ext uri="{BB962C8B-B14F-4D97-AF65-F5344CB8AC3E}">
        <p14:creationId xmlns:p14="http://schemas.microsoft.com/office/powerpoint/2010/main" val="28001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09170" cy="13142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Классификация по форме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фигуры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9"/>
            <a:ext cx="4183062" cy="38807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160589"/>
            <a:ext cx="4184650" cy="3880773"/>
          </a:xfrm>
        </p:spPr>
      </p:pic>
    </p:spTree>
    <p:extLst>
      <p:ext uri="{BB962C8B-B14F-4D97-AF65-F5344CB8AC3E}">
        <p14:creationId xmlns:p14="http://schemas.microsoft.com/office/powerpoint/2010/main" val="41149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09170" cy="13260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</a:rPr>
              <a:t>Более сложные варианты</a:t>
            </a:r>
            <a:r>
              <a:rPr lang="en-US" sz="2000" dirty="0" smtClean="0">
                <a:solidFill>
                  <a:schemeClr val="accent5"/>
                </a:solidFill>
              </a:rPr>
              <a:t>:</a:t>
            </a:r>
            <a:br>
              <a:rPr lang="en-US" sz="2000" dirty="0" smtClean="0">
                <a:solidFill>
                  <a:schemeClr val="accent5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-</a:t>
            </a:r>
            <a:r>
              <a:rPr lang="ru-RU" sz="1800" dirty="0" smtClean="0">
                <a:solidFill>
                  <a:srgbClr val="0070C0"/>
                </a:solidFill>
              </a:rPr>
              <a:t>Найти фигуры по толщине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-Найти </a:t>
            </a:r>
            <a:r>
              <a:rPr lang="en-US" sz="1800" dirty="0" smtClean="0">
                <a:solidFill>
                  <a:srgbClr val="0070C0"/>
                </a:solidFill>
              </a:rPr>
              <a:t>“</a:t>
            </a:r>
            <a:r>
              <a:rPr lang="ru-RU" sz="1800" dirty="0" smtClean="0">
                <a:solidFill>
                  <a:srgbClr val="0070C0"/>
                </a:solidFill>
              </a:rPr>
              <a:t>не такие как эта</a:t>
            </a:r>
            <a:r>
              <a:rPr lang="en-US" sz="1800" dirty="0" smtClean="0">
                <a:solidFill>
                  <a:srgbClr val="0070C0"/>
                </a:solidFill>
              </a:rPr>
              <a:t>” </a:t>
            </a:r>
            <a:r>
              <a:rPr lang="ru-RU" sz="1800" dirty="0" smtClean="0">
                <a:solidFill>
                  <a:srgbClr val="0070C0"/>
                </a:solidFill>
              </a:rPr>
              <a:t>фигуры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50403"/>
            <a:ext cx="3906541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250403"/>
            <a:ext cx="4184650" cy="3881437"/>
          </a:xfrm>
        </p:spPr>
      </p:pic>
    </p:spTree>
    <p:extLst>
      <p:ext uri="{BB962C8B-B14F-4D97-AF65-F5344CB8AC3E}">
        <p14:creationId xmlns:p14="http://schemas.microsoft.com/office/powerpoint/2010/main" val="15835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</a:rPr>
              <a:t>Игры </a:t>
            </a:r>
            <a:r>
              <a:rPr lang="en-US" sz="2000" dirty="0" smtClean="0">
                <a:solidFill>
                  <a:schemeClr val="accent5"/>
                </a:solidFill>
              </a:rPr>
              <a:t>“</a:t>
            </a:r>
            <a:r>
              <a:rPr lang="ru-RU" sz="2000" dirty="0" smtClean="0">
                <a:solidFill>
                  <a:schemeClr val="accent5"/>
                </a:solidFill>
              </a:rPr>
              <a:t>Волшебный мешочек</a:t>
            </a:r>
            <a:r>
              <a:rPr lang="en-US" sz="2000" dirty="0" smtClean="0">
                <a:solidFill>
                  <a:schemeClr val="accent5"/>
                </a:solidFill>
              </a:rPr>
              <a:t>” </a:t>
            </a:r>
            <a:r>
              <a:rPr lang="ru-RU" sz="2000" dirty="0" smtClean="0">
                <a:solidFill>
                  <a:schemeClr val="accent5"/>
                </a:solidFill>
              </a:rPr>
              <a:t>и </a:t>
            </a:r>
            <a:r>
              <a:rPr lang="en-US" sz="2000" dirty="0" smtClean="0">
                <a:solidFill>
                  <a:schemeClr val="accent5"/>
                </a:solidFill>
              </a:rPr>
              <a:t>“С</a:t>
            </a:r>
            <a:r>
              <a:rPr lang="ru-RU" sz="2000" dirty="0" smtClean="0">
                <a:solidFill>
                  <a:schemeClr val="accent5"/>
                </a:solidFill>
              </a:rPr>
              <a:t>ухой бассейн</a:t>
            </a:r>
            <a:r>
              <a:rPr lang="en-US" sz="2000" dirty="0" smtClean="0">
                <a:solidFill>
                  <a:schemeClr val="accent5"/>
                </a:solidFill>
              </a:rPr>
              <a:t>” </a:t>
            </a:r>
            <a:r>
              <a:rPr lang="ru-RU" sz="2000" dirty="0" smtClean="0">
                <a:solidFill>
                  <a:schemeClr val="accent5"/>
                </a:solidFill>
              </a:rPr>
              <a:t/>
            </a:r>
            <a:br>
              <a:rPr lang="ru-RU" sz="2000" dirty="0" smtClean="0">
                <a:solidFill>
                  <a:schemeClr val="accent5"/>
                </a:solidFill>
              </a:rPr>
            </a:br>
            <a:r>
              <a:rPr lang="en-US" sz="2000" dirty="0" smtClean="0">
                <a:solidFill>
                  <a:schemeClr val="accent5"/>
                </a:solidFill>
              </a:rPr>
              <a:t/>
            </a:r>
            <a:br>
              <a:rPr lang="en-US" sz="2000" dirty="0" smtClean="0">
                <a:solidFill>
                  <a:schemeClr val="accent5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способствуют развитию различных сенсорных анализаторов</a:t>
            </a:r>
            <a:r>
              <a:rPr lang="en-US" sz="1600" dirty="0" smtClean="0">
                <a:solidFill>
                  <a:srgbClr val="0070C0"/>
                </a:solidFill>
              </a:rPr>
              <a:t>,</a:t>
            </a:r>
            <a:r>
              <a:rPr lang="ru-RU" sz="1600" dirty="0" smtClean="0">
                <a:solidFill>
                  <a:srgbClr val="0070C0"/>
                </a:solidFill>
              </a:rPr>
              <a:t>координации движений</a:t>
            </a:r>
            <a:r>
              <a:rPr lang="en-US" sz="1600" dirty="0" smtClean="0">
                <a:solidFill>
                  <a:srgbClr val="0070C0"/>
                </a:solidFill>
              </a:rPr>
              <a:t>,</a:t>
            </a:r>
            <a:r>
              <a:rPr lang="ru-RU" sz="1600" dirty="0" smtClean="0">
                <a:solidFill>
                  <a:srgbClr val="0070C0"/>
                </a:solidFill>
              </a:rPr>
              <a:t>нежному массажу чувствительных пальчиков.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49" y="2130181"/>
            <a:ext cx="3037679" cy="39645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30" y="2171745"/>
            <a:ext cx="3040412" cy="3881436"/>
          </a:xfrm>
        </p:spPr>
      </p:pic>
    </p:spTree>
    <p:extLst>
      <p:ext uri="{BB962C8B-B14F-4D97-AF65-F5344CB8AC3E}">
        <p14:creationId xmlns:p14="http://schemas.microsoft.com/office/powerpoint/2010/main" val="35119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677334" y="391886"/>
            <a:ext cx="8596668" cy="4063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4522" y="4939826"/>
            <a:ext cx="8502292" cy="129472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solidFill>
                  <a:schemeClr val="accent5"/>
                </a:solidFill>
              </a:rPr>
              <a:t>Серия игр “ Выложи картинку</a:t>
            </a:r>
          </a:p>
          <a:p>
            <a:r>
              <a:rPr lang="ru-RU" sz="7200" dirty="0" smtClean="0">
                <a:solidFill>
                  <a:srgbClr val="0070C0"/>
                </a:solidFill>
              </a:rPr>
              <a:t>Используются готовые альбомы</a:t>
            </a:r>
            <a:r>
              <a:rPr lang="en-US" sz="7200" dirty="0" smtClean="0">
                <a:solidFill>
                  <a:srgbClr val="0070C0"/>
                </a:solidFill>
              </a:rPr>
              <a:t>’</a:t>
            </a:r>
            <a:r>
              <a:rPr lang="ru-RU" sz="7200" dirty="0" smtClean="0">
                <a:solidFill>
                  <a:srgbClr val="0070C0"/>
                </a:solidFill>
              </a:rPr>
              <a:t>Блоки </a:t>
            </a:r>
            <a:r>
              <a:rPr lang="ru-RU" sz="7200" dirty="0" err="1" smtClean="0">
                <a:solidFill>
                  <a:srgbClr val="0070C0"/>
                </a:solidFill>
              </a:rPr>
              <a:t>Дьенеша</a:t>
            </a:r>
            <a:r>
              <a:rPr lang="ru-RU" sz="7200" dirty="0" smtClean="0">
                <a:solidFill>
                  <a:srgbClr val="0070C0"/>
                </a:solidFill>
              </a:rPr>
              <a:t> для самых маленьких</a:t>
            </a:r>
            <a:r>
              <a:rPr lang="en-US" sz="7200" dirty="0" smtClean="0">
                <a:solidFill>
                  <a:srgbClr val="0070C0"/>
                </a:solidFill>
              </a:rPr>
              <a:t>’</a:t>
            </a:r>
            <a:r>
              <a:rPr lang="ru-RU" sz="7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7200" dirty="0" smtClean="0">
                <a:solidFill>
                  <a:srgbClr val="0070C0"/>
                </a:solidFill>
              </a:rPr>
              <a:t>При накладывании цветных блоков на изображение дети видят</a:t>
            </a:r>
            <a:r>
              <a:rPr lang="en-US" sz="7200" dirty="0" smtClean="0">
                <a:solidFill>
                  <a:srgbClr val="0070C0"/>
                </a:solidFill>
              </a:rPr>
              <a:t>,</a:t>
            </a:r>
            <a:r>
              <a:rPr lang="ru-RU" sz="7200" dirty="0" smtClean="0">
                <a:solidFill>
                  <a:srgbClr val="0070C0"/>
                </a:solidFill>
              </a:rPr>
              <a:t>как плоскостные изображения превращаются в объемные предметы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1848" y="1136143"/>
            <a:ext cx="3740287" cy="3269601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accent5"/>
                </a:solidFill>
              </a:rPr>
              <a:t>Игра ‘Магазин”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Дети </a:t>
            </a:r>
            <a:r>
              <a:rPr lang="en-US" sz="1600" dirty="0" smtClean="0">
                <a:solidFill>
                  <a:srgbClr val="0070C0"/>
                </a:solidFill>
              </a:rPr>
              <a:t>“</a:t>
            </a:r>
            <a:r>
              <a:rPr lang="ru-RU" sz="1600" dirty="0" smtClean="0">
                <a:solidFill>
                  <a:srgbClr val="0070C0"/>
                </a:solidFill>
              </a:rPr>
              <a:t>продают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печенье</a:t>
            </a:r>
            <a:r>
              <a:rPr lang="en-US" sz="1600" dirty="0" smtClean="0">
                <a:solidFill>
                  <a:srgbClr val="0070C0"/>
                </a:solidFill>
              </a:rPr>
              <a:t>” </a:t>
            </a:r>
            <a:r>
              <a:rPr lang="ru-RU" sz="1600" dirty="0" smtClean="0">
                <a:solidFill>
                  <a:srgbClr val="0070C0"/>
                </a:solidFill>
              </a:rPr>
              <a:t>именно то</a:t>
            </a:r>
            <a:r>
              <a:rPr lang="en-US" sz="1600" dirty="0" smtClean="0">
                <a:solidFill>
                  <a:srgbClr val="0070C0"/>
                </a:solidFill>
              </a:rPr>
              <a:t>,</a:t>
            </a:r>
            <a:r>
              <a:rPr lang="ru-RU" sz="1600" dirty="0" smtClean="0">
                <a:solidFill>
                  <a:srgbClr val="0070C0"/>
                </a:solidFill>
              </a:rPr>
              <a:t>которое просит покупатель</a:t>
            </a:r>
            <a:r>
              <a:rPr lang="en-US" sz="1600" dirty="0" smtClean="0">
                <a:solidFill>
                  <a:srgbClr val="0070C0"/>
                </a:solidFill>
              </a:rPr>
              <a:t>( </a:t>
            </a:r>
            <a:r>
              <a:rPr lang="ru-RU" sz="1600" dirty="0" smtClean="0">
                <a:solidFill>
                  <a:srgbClr val="0070C0"/>
                </a:solidFill>
              </a:rPr>
              <a:t>большое </a:t>
            </a:r>
            <a:r>
              <a:rPr lang="en-US" sz="1600" dirty="0" smtClean="0">
                <a:solidFill>
                  <a:srgbClr val="0070C0"/>
                </a:solidFill>
              </a:rPr>
              <a:t>,</a:t>
            </a:r>
            <a:r>
              <a:rPr lang="ru-RU" sz="1600" dirty="0" smtClean="0">
                <a:solidFill>
                  <a:srgbClr val="0070C0"/>
                </a:solidFill>
              </a:rPr>
              <a:t>круглое</a:t>
            </a:r>
            <a:r>
              <a:rPr lang="en-US" sz="1600" dirty="0" smtClean="0">
                <a:solidFill>
                  <a:srgbClr val="0070C0"/>
                </a:solidFill>
              </a:rPr>
              <a:t>,</a:t>
            </a:r>
            <a:r>
              <a:rPr lang="ru-RU" sz="1600" dirty="0" smtClean="0">
                <a:solidFill>
                  <a:srgbClr val="0070C0"/>
                </a:solidFill>
              </a:rPr>
              <a:t>красное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6" y="559583"/>
            <a:ext cx="4714815" cy="55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166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 “Логические блоки Дьенеша”  как средство инновационных игровых технологий для детей раннего возраста.   Воспитатель : Косякова Лариса Борисовна</vt:lpstr>
      <vt:lpstr>В раннем возрасте закладывается фундамент умственного развития и начало сенсорной культуры. У детей начинают накапливаться представление о цвете,форме,величине и других свойствах предметов.  Основная задача-это накопление разнообразного сенсорного опыта,который на следующих этапах обучения позволит систематизировать накопленные знания,приобрести новые,а также использовать их в разнообразных ситуациях. С этой целью использую универсальный дидактический материал “Логические блоки Дьенеша”.</vt:lpstr>
      <vt:lpstr>Презентация PowerPoint</vt:lpstr>
      <vt:lpstr>Игра “Найди меня” Классификация по одному или двум признакам предмета: -Найди фигуры “как эта’ по цвету</vt:lpstr>
      <vt:lpstr>Классификация по форме фигуры</vt:lpstr>
      <vt:lpstr>Более сложные варианты: -Найти фигуры по толщине -Найти “не такие как эта” фигуры</vt:lpstr>
      <vt:lpstr>Игры “Волшебный мешочек” и “Сухой бассейн”   способствуют развитию различных сенсорных анализаторов,координации движений,нежному массажу чувствительных пальчиков.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Блоки Дьенеша</dc:title>
  <dc:creator>ПК</dc:creator>
  <cp:lastModifiedBy>ПК</cp:lastModifiedBy>
  <cp:revision>21</cp:revision>
  <dcterms:created xsi:type="dcterms:W3CDTF">2022-03-24T16:09:53Z</dcterms:created>
  <dcterms:modified xsi:type="dcterms:W3CDTF">2022-03-24T19:21:43Z</dcterms:modified>
</cp:coreProperties>
</file>